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6"/>
    <p:sldId id="257" r:id="rId17"/>
    <p:sldId id="258" r:id="rId18"/>
    <p:sldId id="259" r:id="rId19"/>
    <p:sldId id="260" r:id="rId20"/>
    <p:sldId id="261" r:id="rId21"/>
    <p:sldId id="262" r:id="rId22"/>
    <p:sldId id="263" r:id="rId23"/>
    <p:sldId id="264" r:id="rId24"/>
    <p:sldId id="265" r:id="rId25"/>
    <p:sldId id="266" r:id="rId26"/>
    <p:sldId id="267" r:id="rId27"/>
    <p:sldId id="268" r:id="rId28"/>
    <p:sldId id="269" r:id="rId29"/>
  </p:sldIdLst>
  <p:sldSz cx="18288000" cy="10287000"/>
  <p:notesSz cx="6858000" cy="9144000"/>
  <p:embeddedFontLst>
    <p:embeddedFont>
      <p:font typeface="Montserrat Classic" charset="1" panose="00000500000000000000"/>
      <p:regular r:id="rId6"/>
    </p:embeddedFont>
    <p:embeddedFont>
      <p:font typeface="Montserrat Classic Bold" charset="1" panose="00000800000000000000"/>
      <p:regular r:id="rId7"/>
    </p:embeddedFont>
    <p:embeddedFont>
      <p:font typeface="Arimo" charset="1" panose="020B0604020202020204"/>
      <p:regular r:id="rId8"/>
    </p:embeddedFont>
    <p:embeddedFont>
      <p:font typeface="Arimo Bold" charset="1" panose="020B0704020202020204"/>
      <p:regular r:id="rId9"/>
    </p:embeddedFont>
    <p:embeddedFont>
      <p:font typeface="Arimo Italics" charset="1" panose="020B0604020202090204"/>
      <p:regular r:id="rId10"/>
    </p:embeddedFont>
    <p:embeddedFont>
      <p:font typeface="Arimo Bold Italics" charset="1" panose="020B0704020202090204"/>
      <p:regular r:id="rId11"/>
    </p:embeddedFont>
    <p:embeddedFont>
      <p:font typeface="Montserrat Light" charset="1" panose="00000400000000000000"/>
      <p:regular r:id="rId12"/>
    </p:embeddedFont>
    <p:embeddedFont>
      <p:font typeface="Montserrat Light Bold" charset="1" panose="00000800000000000000"/>
      <p:regular r:id="rId13"/>
    </p:embeddedFont>
    <p:embeddedFont>
      <p:font typeface="Montserrat Light Italics" charset="1" panose="00000400000000000000"/>
      <p:regular r:id="rId14"/>
    </p:embeddedFont>
    <p:embeddedFont>
      <p:font typeface="Montserrat Light Bold Italics" charset="1" panose="0000080000000000000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slides/slide1.xml" Type="http://schemas.openxmlformats.org/officeDocument/2006/relationships/slide"/><Relationship Id="rId17" Target="slides/slide2.xml" Type="http://schemas.openxmlformats.org/officeDocument/2006/relationships/slide"/><Relationship Id="rId18" Target="slides/slide3.xml" Type="http://schemas.openxmlformats.org/officeDocument/2006/relationships/slide"/><Relationship Id="rId19" Target="slides/slide4.xml" Type="http://schemas.openxmlformats.org/officeDocument/2006/relationships/slide"/><Relationship Id="rId2" Target="presProps.xml" Type="http://schemas.openxmlformats.org/officeDocument/2006/relationships/presProps"/><Relationship Id="rId20" Target="slides/slide5.xml" Type="http://schemas.openxmlformats.org/officeDocument/2006/relationships/slide"/><Relationship Id="rId21" Target="slides/slide6.xml" Type="http://schemas.openxmlformats.org/officeDocument/2006/relationships/slide"/><Relationship Id="rId22" Target="slides/slide7.xml" Type="http://schemas.openxmlformats.org/officeDocument/2006/relationships/slide"/><Relationship Id="rId23" Target="slides/slide8.xml" Type="http://schemas.openxmlformats.org/officeDocument/2006/relationships/slide"/><Relationship Id="rId24" Target="slides/slide9.xml" Type="http://schemas.openxmlformats.org/officeDocument/2006/relationships/slide"/><Relationship Id="rId25" Target="slides/slide10.xml" Type="http://schemas.openxmlformats.org/officeDocument/2006/relationships/slide"/><Relationship Id="rId26" Target="slides/slide11.xml" Type="http://schemas.openxmlformats.org/officeDocument/2006/relationships/slide"/><Relationship Id="rId27" Target="slides/slide12.xml" Type="http://schemas.openxmlformats.org/officeDocument/2006/relationships/slide"/><Relationship Id="rId28" Target="slides/slide13.xml" Type="http://schemas.openxmlformats.org/officeDocument/2006/relationships/slide"/><Relationship Id="rId29" Target="slides/slide14.xml" Type="http://schemas.openxmlformats.org/officeDocument/2006/relationships/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5.png" Type="http://schemas.openxmlformats.org/officeDocument/2006/relationships/image"/><Relationship Id="rId4" Target="../media/image26.png" Type="http://schemas.openxmlformats.org/officeDocument/2006/relationships/image"/><Relationship Id="rId5" Target="../media/image27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4.png" Type="http://schemas.openxmlformats.org/officeDocument/2006/relationships/image"/><Relationship Id="rId2" Target="../media/image28.jpeg" Type="http://schemas.openxmlformats.org/officeDocument/2006/relationships/image"/><Relationship Id="rId3" Target="../media/image8.png" Type="http://schemas.openxmlformats.org/officeDocument/2006/relationships/image"/><Relationship Id="rId4" Target="../media/image1.png" Type="http://schemas.openxmlformats.org/officeDocument/2006/relationships/image"/><Relationship Id="rId5" Target="../media/image29.png" Type="http://schemas.openxmlformats.org/officeDocument/2006/relationships/image"/><Relationship Id="rId6" Target="../media/image30.png" Type="http://schemas.openxmlformats.org/officeDocument/2006/relationships/image"/><Relationship Id="rId7" Target="../media/image31.png" Type="http://schemas.openxmlformats.org/officeDocument/2006/relationships/image"/><Relationship Id="rId8" Target="../media/image32.png" Type="http://schemas.openxmlformats.org/officeDocument/2006/relationships/image"/><Relationship Id="rId9" Target="../media/image33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5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1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1.png" Type="http://schemas.openxmlformats.org/officeDocument/2006/relationships/image"/><Relationship Id="rId4" Target="../media/image6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Relationship Id="rId3" Target="../media/image8.png" Type="http://schemas.openxmlformats.org/officeDocument/2006/relationships/image"/><Relationship Id="rId4" Target="../media/image1.png" Type="http://schemas.openxmlformats.org/officeDocument/2006/relationships/image"/><Relationship Id="rId5" Target="../media/image9.png" Type="http://schemas.openxmlformats.org/officeDocument/2006/relationships/image"/><Relationship Id="rId6" Target="../media/image10.png" Type="http://schemas.openxmlformats.org/officeDocument/2006/relationships/image"/><Relationship Id="rId7" Target="../media/image11.png" Type="http://schemas.openxmlformats.org/officeDocument/2006/relationships/image"/><Relationship Id="rId8" Target="../media/image12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png" Type="http://schemas.openxmlformats.org/officeDocument/2006/relationships/image"/><Relationship Id="rId4" Target="../media/image15.png" Type="http://schemas.openxmlformats.org/officeDocument/2006/relationships/image"/><Relationship Id="rId5" Target="../media/image16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png" Type="http://schemas.openxmlformats.org/officeDocument/2006/relationships/image"/><Relationship Id="rId4" Target="../media/image19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jpeg" Type="http://schemas.openxmlformats.org/officeDocument/2006/relationships/image"/><Relationship Id="rId3" Target="../media/image1.png" Type="http://schemas.openxmlformats.org/officeDocument/2006/relationships/image"/><Relationship Id="rId4" Target="../media/image21.png" Type="http://schemas.openxmlformats.org/officeDocument/2006/relationships/image"/><Relationship Id="rId5" Target="../media/image22.png" Type="http://schemas.openxmlformats.org/officeDocument/2006/relationships/image"/><Relationship Id="rId6" Target="../media/image23.png" Type="http://schemas.openxmlformats.org/officeDocument/2006/relationships/image"/><Relationship Id="rId7" Target="../media/image2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0212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506224" y="6341250"/>
            <a:ext cx="8585847" cy="13943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400"/>
              </a:lnSpc>
            </a:pPr>
            <a:r>
              <a:rPr lang="en-US" sz="10400">
                <a:solidFill>
                  <a:srgbClr val="FF4A3B"/>
                </a:solidFill>
                <a:latin typeface="Montserrat Classic Bold"/>
              </a:rPr>
              <a:t>BELINKA.LIB</a:t>
            </a: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381000" y="381000"/>
            <a:ext cx="955049" cy="955049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-10800000">
            <a:off x="16951951" y="8950951"/>
            <a:ext cx="955049" cy="955049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506224" y="7837439"/>
            <a:ext cx="7029850" cy="11135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79"/>
              </a:lnSpc>
            </a:pPr>
            <a:r>
              <a:rPr lang="en-US" sz="3199" spc="31">
                <a:solidFill>
                  <a:srgbClr val="EDE6E2"/>
                </a:solidFill>
                <a:latin typeface="Montserrat Classic"/>
              </a:rPr>
              <a:t>Команда:</a:t>
            </a:r>
          </a:p>
          <a:p>
            <a:pPr>
              <a:lnSpc>
                <a:spcPts val="4479"/>
              </a:lnSpc>
            </a:pPr>
            <a:r>
              <a:rPr lang="en-US" sz="3199" spc="31">
                <a:solidFill>
                  <a:srgbClr val="EDE6E2"/>
                </a:solidFill>
                <a:latin typeface="Montserrat Classic"/>
              </a:rPr>
              <a:t>Параллелипипедечек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0212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381000" y="381000"/>
            <a:ext cx="955049" cy="955049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-10800000">
            <a:off x="16951951" y="8950951"/>
            <a:ext cx="955049" cy="955049"/>
          </a:xfrm>
          <a:prstGeom prst="rect">
            <a:avLst/>
          </a:prstGeom>
        </p:spPr>
      </p:pic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858524" y="1676400"/>
            <a:ext cx="4159154" cy="8229600"/>
            <a:chOff x="0" y="0"/>
            <a:chExt cx="2620010" cy="5184140"/>
          </a:xfrm>
        </p:grpSpPr>
        <p:sp>
          <p:nvSpPr>
            <p:cNvPr name="Freeform 5" id="5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6" id="6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3"/>
              <a:stretch>
                <a:fillRect l="-2422" r="-2471" t="3013" b="2915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name="Freeform 8" id="8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name="Freeform 9" id="9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10" id="10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11" id="11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12" id="12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13" id="13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7070860" y="664833"/>
            <a:ext cx="4146280" cy="851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399"/>
              </a:lnSpc>
            </a:pPr>
            <a:r>
              <a:rPr lang="en-US" sz="6399" spc="-63">
                <a:solidFill>
                  <a:srgbClr val="EDE6E2"/>
                </a:solidFill>
                <a:latin typeface="Montserrat Classic Bold"/>
              </a:rPr>
              <a:t>Прототип</a:t>
            </a:r>
          </a:p>
        </p:txBody>
      </p:sp>
      <p:grpSp>
        <p:nvGrpSpPr>
          <p:cNvPr name="Group 15" id="15"/>
          <p:cNvGrpSpPr>
            <a:grpSpLocks noChangeAspect="true"/>
          </p:cNvGrpSpPr>
          <p:nvPr/>
        </p:nvGrpSpPr>
        <p:grpSpPr>
          <a:xfrm rot="0">
            <a:off x="7070860" y="1676400"/>
            <a:ext cx="4159154" cy="8229600"/>
            <a:chOff x="0" y="0"/>
            <a:chExt cx="2620010" cy="5184140"/>
          </a:xfrm>
        </p:grpSpPr>
        <p:sp>
          <p:nvSpPr>
            <p:cNvPr name="Freeform 16" id="16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7" id="17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4"/>
              <a:stretch>
                <a:fillRect l="-3095" r="-209" t="3013" b="2915"/>
              </a:stretch>
            </a:blipFill>
          </p:spPr>
        </p:sp>
        <p:sp>
          <p:nvSpPr>
            <p:cNvPr name="Freeform 18" id="18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name="Freeform 19" id="19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20" id="20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21" id="21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22" id="22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23" id="23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name="Freeform 24" id="24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grpSp>
        <p:nvGrpSpPr>
          <p:cNvPr name="Group 25" id="25"/>
          <p:cNvGrpSpPr>
            <a:grpSpLocks noChangeAspect="true"/>
          </p:cNvGrpSpPr>
          <p:nvPr/>
        </p:nvGrpSpPr>
        <p:grpSpPr>
          <a:xfrm rot="0">
            <a:off x="12792798" y="1676400"/>
            <a:ext cx="4159154" cy="8229600"/>
            <a:chOff x="0" y="0"/>
            <a:chExt cx="2620010" cy="5184140"/>
          </a:xfrm>
        </p:grpSpPr>
        <p:sp>
          <p:nvSpPr>
            <p:cNvPr name="Freeform 26" id="26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27" id="27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5"/>
              <a:stretch>
                <a:fillRect l="-1628" r="-1677" t="3013" b="2915"/>
              </a:stretch>
            </a:blipFill>
          </p:spPr>
        </p:sp>
        <p:sp>
          <p:nvSpPr>
            <p:cNvPr name="Freeform 28" id="28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name="Freeform 29" id="29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name="Freeform 30" id="30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31" id="31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32" id="32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33" id="33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34" id="34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0212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381000" y="381000"/>
            <a:ext cx="955049" cy="955049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-10800000">
            <a:off x="16951951" y="8950951"/>
            <a:ext cx="955049" cy="955049"/>
          </a:xfrm>
          <a:prstGeom prst="rect">
            <a:avLst/>
          </a:prstGeom>
        </p:spPr>
      </p:pic>
      <p:sp>
        <p:nvSpPr>
          <p:cNvPr name="AutoShape 4" id="4"/>
          <p:cNvSpPr/>
          <p:nvPr/>
        </p:nvSpPr>
        <p:spPr>
          <a:xfrm rot="0">
            <a:off x="12677375" y="0"/>
            <a:ext cx="38100" cy="10782300"/>
          </a:xfrm>
          <a:prstGeom prst="rect">
            <a:avLst/>
          </a:prstGeom>
          <a:solidFill>
            <a:srgbClr val="EDE6E2"/>
          </a:solidFill>
        </p:spPr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2524975" y="3833105"/>
            <a:ext cx="342900" cy="3429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2524975" y="8388886"/>
            <a:ext cx="342900" cy="3429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2524975" y="1555214"/>
            <a:ext cx="342900" cy="3429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2505925" y="6110995"/>
            <a:ext cx="342900" cy="3429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1028700" y="4244582"/>
            <a:ext cx="6663817" cy="851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399"/>
              </a:lnSpc>
            </a:pPr>
            <a:r>
              <a:rPr lang="en-US" sz="6399" spc="-63">
                <a:solidFill>
                  <a:srgbClr val="EDE6E2"/>
                </a:solidFill>
                <a:latin typeface="Montserrat Classic Bold"/>
              </a:rPr>
              <a:t>ПЕРСПЕКТИВЫ</a:t>
            </a:r>
          </a:p>
        </p:txBody>
      </p:sp>
      <p:sp>
        <p:nvSpPr>
          <p:cNvPr name="AutoShape 10" id="10"/>
          <p:cNvSpPr/>
          <p:nvPr/>
        </p:nvSpPr>
        <p:spPr>
          <a:xfrm rot="0">
            <a:off x="1028700" y="5391150"/>
            <a:ext cx="952500" cy="209550"/>
          </a:xfrm>
          <a:prstGeom prst="rect">
            <a:avLst/>
          </a:prstGeom>
          <a:solidFill>
            <a:srgbClr val="FF4A3B"/>
          </a:solidFill>
        </p:spPr>
      </p:sp>
      <p:sp>
        <p:nvSpPr>
          <p:cNvPr name="TextBox 11" id="11"/>
          <p:cNvSpPr txBox="true"/>
          <p:nvPr/>
        </p:nvSpPr>
        <p:spPr>
          <a:xfrm rot="0">
            <a:off x="13429850" y="2393083"/>
            <a:ext cx="3810400" cy="22511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79"/>
              </a:lnSpc>
            </a:pPr>
            <a:r>
              <a:rPr lang="en-US" sz="3199" spc="223">
                <a:solidFill>
                  <a:srgbClr val="FF4A3B"/>
                </a:solidFill>
                <a:latin typeface="Montserrat Classic"/>
              </a:rPr>
              <a:t>РЕАЛИЗОВАТЬ ЗАКАЗ КНИГИ ЧЕРЕЗ ПРИЛОЖЕНИЕ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429850" y="7517686"/>
            <a:ext cx="3810400" cy="11135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79"/>
              </a:lnSpc>
            </a:pPr>
            <a:r>
              <a:rPr lang="en-US" sz="3199" spc="223">
                <a:solidFill>
                  <a:srgbClr val="FF4A3B"/>
                </a:solidFill>
                <a:latin typeface="Montserrat Classic"/>
              </a:rPr>
              <a:t>ВЫПУСТИТЬ В PLAY МАРКЕТ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133550" y="684014"/>
            <a:ext cx="3810400" cy="11135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479"/>
              </a:lnSpc>
            </a:pPr>
            <a:r>
              <a:rPr lang="en-US" sz="3199" spc="223">
                <a:solidFill>
                  <a:srgbClr val="FF4A3B"/>
                </a:solidFill>
                <a:latin typeface="Montserrat Classic"/>
              </a:rPr>
              <a:t>ДОРАБОТАТЬ ДИЗАЙН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133550" y="4955385"/>
            <a:ext cx="3810400" cy="16823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479"/>
              </a:lnSpc>
            </a:pPr>
            <a:r>
              <a:rPr lang="en-US" sz="3199" spc="223">
                <a:solidFill>
                  <a:srgbClr val="FF4A3B"/>
                </a:solidFill>
                <a:latin typeface="Montserrat Classic"/>
              </a:rPr>
              <a:t>ПЕРЕНЕСТИ НАВИГАЦИЮ НА WI-FI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blipFill>
          <a:blip r:embed="rId2"/>
          <a:srcRect l="0" t="7825" r="0" b="7825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381000" y="381000"/>
            <a:ext cx="955049" cy="955049"/>
          </a:xfrm>
          <a:prstGeom prst="rect">
            <a:avLst/>
          </a:prstGeom>
        </p:spPr>
      </p:pic>
      <p:sp>
        <p:nvSpPr>
          <p:cNvPr name="AutoShape 3" id="3"/>
          <p:cNvSpPr/>
          <p:nvPr/>
        </p:nvSpPr>
        <p:spPr>
          <a:xfrm rot="0">
            <a:off x="-152400" y="5143500"/>
            <a:ext cx="18592800" cy="5295900"/>
          </a:xfrm>
          <a:prstGeom prst="rect">
            <a:avLst/>
          </a:prstGeom>
          <a:solidFill>
            <a:srgbClr val="20212A">
              <a:alpha val="89803"/>
            </a:srgbClr>
          </a:solidFill>
        </p:spPr>
      </p:sp>
      <p:sp>
        <p:nvSpPr>
          <p:cNvPr name="AutoShape 4" id="4"/>
          <p:cNvSpPr/>
          <p:nvPr/>
        </p:nvSpPr>
        <p:spPr>
          <a:xfrm rot="0">
            <a:off x="381000" y="4318000"/>
            <a:ext cx="2689766" cy="4162733"/>
          </a:xfrm>
          <a:prstGeom prst="rect">
            <a:avLst/>
          </a:prstGeom>
          <a:solidFill>
            <a:srgbClr val="20212A"/>
          </a:solidFill>
        </p:spPr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-10800000">
            <a:off x="16951951" y="8950951"/>
            <a:ext cx="955049" cy="955049"/>
          </a:xfrm>
          <a:prstGeom prst="rect">
            <a:avLst/>
          </a:prstGeom>
        </p:spPr>
      </p:pic>
      <p:sp>
        <p:nvSpPr>
          <p:cNvPr name="AutoShape 6" id="6"/>
          <p:cNvSpPr/>
          <p:nvPr/>
        </p:nvSpPr>
        <p:spPr>
          <a:xfrm rot="0">
            <a:off x="3362387" y="4318000"/>
            <a:ext cx="2689766" cy="4162733"/>
          </a:xfrm>
          <a:prstGeom prst="rect">
            <a:avLst/>
          </a:prstGeom>
          <a:solidFill>
            <a:srgbClr val="20212A"/>
          </a:solidFill>
        </p:spPr>
      </p:sp>
      <p:sp>
        <p:nvSpPr>
          <p:cNvPr name="AutoShape 7" id="7"/>
          <p:cNvSpPr/>
          <p:nvPr/>
        </p:nvSpPr>
        <p:spPr>
          <a:xfrm rot="0">
            <a:off x="6454234" y="4318000"/>
            <a:ext cx="2689766" cy="4162733"/>
          </a:xfrm>
          <a:prstGeom prst="rect">
            <a:avLst/>
          </a:prstGeom>
          <a:solidFill>
            <a:srgbClr val="20212A"/>
          </a:solidFill>
        </p:spPr>
      </p:sp>
      <p:sp>
        <p:nvSpPr>
          <p:cNvPr name="AutoShape 8" id="8"/>
          <p:cNvSpPr/>
          <p:nvPr/>
        </p:nvSpPr>
        <p:spPr>
          <a:xfrm rot="0">
            <a:off x="9420031" y="4318000"/>
            <a:ext cx="2689766" cy="4162733"/>
          </a:xfrm>
          <a:prstGeom prst="rect">
            <a:avLst/>
          </a:prstGeom>
          <a:solidFill>
            <a:srgbClr val="20212A"/>
          </a:solidFill>
        </p:spPr>
      </p:sp>
      <p:sp>
        <p:nvSpPr>
          <p:cNvPr name="AutoShape 9" id="9"/>
          <p:cNvSpPr/>
          <p:nvPr/>
        </p:nvSpPr>
        <p:spPr>
          <a:xfrm rot="0">
            <a:off x="12334743" y="4318000"/>
            <a:ext cx="2689766" cy="4162733"/>
          </a:xfrm>
          <a:prstGeom prst="rect">
            <a:avLst/>
          </a:prstGeom>
          <a:solidFill>
            <a:srgbClr val="20212A"/>
          </a:solidFill>
        </p:spPr>
      </p:sp>
      <p:sp>
        <p:nvSpPr>
          <p:cNvPr name="AutoShape 10" id="10"/>
          <p:cNvSpPr/>
          <p:nvPr/>
        </p:nvSpPr>
        <p:spPr>
          <a:xfrm rot="0">
            <a:off x="15217234" y="4318000"/>
            <a:ext cx="2689766" cy="4162733"/>
          </a:xfrm>
          <a:prstGeom prst="rect">
            <a:avLst/>
          </a:prstGeom>
          <a:solidFill>
            <a:srgbClr val="20212A"/>
          </a:solidFill>
        </p:spPr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5"/>
          <a:srcRect l="48" t="0" r="48" b="0"/>
          <a:stretch>
            <a:fillRect/>
          </a:stretch>
        </p:blipFill>
        <p:spPr>
          <a:xfrm flipH="false" flipV="false" rot="0">
            <a:off x="1049235" y="4459784"/>
            <a:ext cx="1353295" cy="1799594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6"/>
          <a:srcRect l="92" t="0" r="92" b="0"/>
          <a:stretch>
            <a:fillRect/>
          </a:stretch>
        </p:blipFill>
        <p:spPr>
          <a:xfrm flipH="false" flipV="false" rot="0">
            <a:off x="3903800" y="4459784"/>
            <a:ext cx="1606941" cy="2049669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7"/>
          <a:srcRect l="61" t="0" r="61" b="0"/>
          <a:stretch>
            <a:fillRect/>
          </a:stretch>
        </p:blipFill>
        <p:spPr>
          <a:xfrm flipH="false" flipV="false" rot="0">
            <a:off x="6591430" y="4508764"/>
            <a:ext cx="2415373" cy="1701633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8"/>
          <a:srcRect l="74" t="0" r="74" b="0"/>
          <a:stretch>
            <a:fillRect/>
          </a:stretch>
        </p:blipFill>
        <p:spPr>
          <a:xfrm flipH="false" flipV="false" rot="0">
            <a:off x="9589466" y="4508764"/>
            <a:ext cx="2350897" cy="1643791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9"/>
          <a:srcRect l="0" t="0" r="0" b="0"/>
          <a:stretch>
            <a:fillRect/>
          </a:stretch>
        </p:blipFill>
        <p:spPr>
          <a:xfrm flipH="false" flipV="false" rot="0">
            <a:off x="15957753" y="4477344"/>
            <a:ext cx="1208729" cy="2014548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0"/>
          <a:srcRect l="0" t="0" r="0" b="0"/>
          <a:stretch>
            <a:fillRect/>
          </a:stretch>
        </p:blipFill>
        <p:spPr>
          <a:xfrm flipH="false" flipV="false" rot="0">
            <a:off x="13189455" y="4508764"/>
            <a:ext cx="980344" cy="1750614"/>
          </a:xfrm>
          <a:prstGeom prst="rect">
            <a:avLst/>
          </a:prstGeom>
        </p:spPr>
      </p:pic>
      <p:sp>
        <p:nvSpPr>
          <p:cNvPr name="TextBox 17" id="17"/>
          <p:cNvSpPr txBox="true"/>
          <p:nvPr/>
        </p:nvSpPr>
        <p:spPr>
          <a:xfrm rot="0">
            <a:off x="1047231" y="1271783"/>
            <a:ext cx="16193537" cy="918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39"/>
              </a:lnSpc>
            </a:pPr>
            <a:r>
              <a:rPr lang="en-US" sz="6399" spc="63">
                <a:solidFill>
                  <a:srgbClr val="EDE6E2"/>
                </a:solidFill>
                <a:latin typeface="Montserrat Classic Bold"/>
              </a:rPr>
              <a:t>КОМАНДА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381000" y="6382305"/>
            <a:ext cx="2689766" cy="7315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39"/>
              </a:lnSpc>
            </a:pPr>
            <a:r>
              <a:rPr lang="en-US" sz="2099" spc="146">
                <a:solidFill>
                  <a:srgbClr val="FF4A3B"/>
                </a:solidFill>
                <a:latin typeface="Montserrat Classic"/>
              </a:rPr>
              <a:t>НАУЧНЫЙ РУКОВОДИТЕЛЬ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381000" y="7468710"/>
            <a:ext cx="2689766" cy="8065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35"/>
              </a:lnSpc>
            </a:pPr>
            <a:r>
              <a:rPr lang="en-US" sz="2157" spc="21">
                <a:solidFill>
                  <a:srgbClr val="EDE6E2"/>
                </a:solidFill>
                <a:latin typeface="Montserrat Light"/>
              </a:rPr>
              <a:t>Ольга Казимирская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3362387" y="6587813"/>
            <a:ext cx="2689766" cy="7315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39"/>
              </a:lnSpc>
            </a:pPr>
            <a:r>
              <a:rPr lang="en-US" sz="2099" spc="146">
                <a:solidFill>
                  <a:srgbClr val="FF4A3B"/>
                </a:solidFill>
                <a:latin typeface="Montserrat Classic"/>
              </a:rPr>
              <a:t>МЕНЕДЖЕР ПРОЕКТА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3362387" y="7468710"/>
            <a:ext cx="2689766" cy="395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35"/>
              </a:lnSpc>
            </a:pPr>
            <a:r>
              <a:rPr lang="en-US" sz="2157" spc="21">
                <a:solidFill>
                  <a:srgbClr val="EDE6E2"/>
                </a:solidFill>
                <a:latin typeface="Montserrat Light"/>
              </a:rPr>
              <a:t>Владлен Бажин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6454234" y="6774520"/>
            <a:ext cx="2689766" cy="358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39"/>
              </a:lnSpc>
            </a:pPr>
            <a:r>
              <a:rPr lang="en-US" sz="2099" spc="146">
                <a:solidFill>
                  <a:srgbClr val="FF4A3B"/>
                </a:solidFill>
                <a:latin typeface="Montserrat Classic"/>
              </a:rPr>
              <a:t>ПРОГРАММИСТ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6454234" y="7468710"/>
            <a:ext cx="2689766" cy="395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35"/>
              </a:lnSpc>
            </a:pPr>
            <a:r>
              <a:rPr lang="en-US" sz="2157" spc="21">
                <a:solidFill>
                  <a:srgbClr val="EDE6E2"/>
                </a:solidFill>
                <a:latin typeface="Montserrat Light"/>
              </a:rPr>
              <a:t>Сергей Байдаков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9420031" y="6569012"/>
            <a:ext cx="2689766" cy="358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39"/>
              </a:lnSpc>
            </a:pPr>
            <a:r>
              <a:rPr lang="en-US" sz="2099" spc="146">
                <a:solidFill>
                  <a:srgbClr val="FF4A3B"/>
                </a:solidFill>
                <a:latin typeface="Montserrat Classic"/>
              </a:rPr>
              <a:t>ДИЗАЙНЕР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9420031" y="7468710"/>
            <a:ext cx="2689766" cy="8065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35"/>
              </a:lnSpc>
            </a:pPr>
            <a:r>
              <a:rPr lang="en-US" sz="2157" spc="21">
                <a:solidFill>
                  <a:srgbClr val="EDE6E2"/>
                </a:solidFill>
                <a:latin typeface="Montserrat Light"/>
              </a:rPr>
              <a:t>Полина Калашникова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2334743" y="6211753"/>
            <a:ext cx="2689766" cy="10631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spc="140">
                <a:solidFill>
                  <a:srgbClr val="FF4A3B"/>
                </a:solidFill>
                <a:latin typeface="Montserrat Classic"/>
              </a:rPr>
              <a:t>ЭКСПЕРТ ЭКОНОМИЧЕСКОЙ ЧАСТИ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2334743" y="7468710"/>
            <a:ext cx="2689766" cy="8065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35"/>
              </a:lnSpc>
            </a:pPr>
            <a:r>
              <a:rPr lang="en-US" sz="2157" spc="21">
                <a:solidFill>
                  <a:srgbClr val="EDE6E2"/>
                </a:solidFill>
                <a:latin typeface="Montserrat Light"/>
              </a:rPr>
              <a:t>Анастасия Малышкина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5217234" y="6587813"/>
            <a:ext cx="2689766" cy="7315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39"/>
              </a:lnSpc>
            </a:pPr>
            <a:r>
              <a:rPr lang="en-US" sz="2099" spc="146">
                <a:solidFill>
                  <a:srgbClr val="FF4A3B"/>
                </a:solidFill>
                <a:latin typeface="Montserrat Classic"/>
              </a:rPr>
              <a:t>СПЕЦИАЛИСТ ПО ЭЛЕКТРОНИКЕ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5217234" y="7468710"/>
            <a:ext cx="2689766" cy="395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35"/>
              </a:lnSpc>
            </a:pPr>
            <a:r>
              <a:rPr lang="en-US" sz="2157" spc="21">
                <a:solidFill>
                  <a:srgbClr val="EDE6E2"/>
                </a:solidFill>
                <a:latin typeface="Montserrat Light"/>
              </a:rPr>
              <a:t>Аня Туркина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381000" y="381000"/>
            <a:ext cx="955049" cy="955049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-10800000">
            <a:off x="16951951" y="8950951"/>
            <a:ext cx="955049" cy="955049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rcRect l="925" t="616" r="0" b="0"/>
          <a:stretch>
            <a:fillRect/>
          </a:stretch>
        </p:blipFill>
        <p:spPr>
          <a:xfrm flipH="false" flipV="false" rot="0">
            <a:off x="1887885" y="1079451"/>
            <a:ext cx="15064066" cy="8178849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0212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381000" y="381000"/>
            <a:ext cx="955049" cy="955049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-10800000">
            <a:off x="16951951" y="8950951"/>
            <a:ext cx="955049" cy="955049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3047800" y="4168800"/>
            <a:ext cx="12192400" cy="209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sz="8000" spc="-80">
                <a:solidFill>
                  <a:srgbClr val="FF4A3B"/>
                </a:solidFill>
                <a:latin typeface="Montserrat Classic Bold"/>
              </a:rPr>
              <a:t>СПАСИБО ЗА ВНИМАНИЕ!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0212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-190500" y="-190500"/>
            <a:ext cx="5905500" cy="10668000"/>
          </a:xfrm>
          <a:prstGeom prst="rect">
            <a:avLst/>
          </a:prstGeom>
          <a:solidFill>
            <a:srgbClr val="EDE6E2"/>
          </a:solidFill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7659470" y="332101"/>
            <a:ext cx="955049" cy="955049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rcRect l="1786" t="3166" r="0" b="0"/>
          <a:stretch>
            <a:fillRect/>
          </a:stretch>
        </p:blipFill>
        <p:spPr>
          <a:xfrm flipH="false" flipV="false" rot="0">
            <a:off x="1028700" y="1084064"/>
            <a:ext cx="6113324" cy="8393311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 rot="0">
            <a:off x="8210150" y="1028700"/>
            <a:ext cx="9045067" cy="1601385"/>
            <a:chOff x="0" y="0"/>
            <a:chExt cx="12060089" cy="2135179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142875"/>
              <a:ext cx="12060089" cy="146751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8000"/>
                </a:lnSpc>
              </a:pPr>
              <a:r>
                <a:rPr lang="en-US" sz="8000" spc="-80">
                  <a:solidFill>
                    <a:srgbClr val="EDE6E2"/>
                  </a:solidFill>
                  <a:latin typeface="Montserrat Classic Bold"/>
                </a:rPr>
                <a:t>Проблематика</a:t>
              </a:r>
            </a:p>
          </p:txBody>
        </p:sp>
        <p:sp>
          <p:nvSpPr>
            <p:cNvPr name="AutoShape 7" id="7"/>
            <p:cNvSpPr/>
            <p:nvPr/>
          </p:nvSpPr>
          <p:spPr>
            <a:xfrm rot="0">
              <a:off x="0" y="1855779"/>
              <a:ext cx="1270000" cy="279400"/>
            </a:xfrm>
            <a:prstGeom prst="rect">
              <a:avLst/>
            </a:prstGeom>
            <a:solidFill>
              <a:srgbClr val="FF4A3B"/>
            </a:solidFill>
          </p:spPr>
        </p:sp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-10800000">
            <a:off x="16951951" y="8950951"/>
            <a:ext cx="955049" cy="955049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8210150" y="2980375"/>
            <a:ext cx="9049150" cy="11010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79"/>
              </a:lnSpc>
            </a:pPr>
            <a:r>
              <a:rPr lang="en-US" sz="3199" spc="223">
                <a:solidFill>
                  <a:srgbClr val="FF4A3B"/>
                </a:solidFill>
                <a:latin typeface="Montserrat Classic"/>
              </a:rPr>
              <a:t>ПОЧЕМУ БИБЛИОТЕКЕ НУЖНА ЦИФРОВИЗАЦИЯ СЕРВИСОВ?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210150" y="6284449"/>
            <a:ext cx="9049150" cy="16591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500"/>
              </a:lnSpc>
            </a:pPr>
            <a:r>
              <a:rPr lang="en-US" sz="3000" spc="30">
                <a:solidFill>
                  <a:srgbClr val="EDE6E2"/>
                </a:solidFill>
                <a:latin typeface="Montserrat Light"/>
              </a:rPr>
              <a:t>Для развития этого направления ей не хватает</a:t>
            </a:r>
            <a:r>
              <a:rPr lang="en-US" sz="3000" spc="30">
                <a:solidFill>
                  <a:srgbClr val="EDE6E2"/>
                </a:solidFill>
                <a:latin typeface="Montserrat Light"/>
              </a:rPr>
              <a:t> </a:t>
            </a:r>
            <a:r>
              <a:rPr lang="en-US" sz="3000" spc="30">
                <a:solidFill>
                  <a:srgbClr val="EDE6E2"/>
                </a:solidFill>
                <a:latin typeface="Montserrat Light"/>
              </a:rPr>
              <a:t>открытости,</a:t>
            </a:r>
            <a:r>
              <a:rPr lang="en-US" sz="3000" spc="30">
                <a:solidFill>
                  <a:srgbClr val="EDE6E2"/>
                </a:solidFill>
                <a:latin typeface="Montserrat Light"/>
              </a:rPr>
              <a:t> </a:t>
            </a:r>
            <a:r>
              <a:rPr lang="en-US" sz="3000" spc="30">
                <a:solidFill>
                  <a:srgbClr val="EDE6E2"/>
                </a:solidFill>
                <a:latin typeface="Montserrat Light"/>
              </a:rPr>
              <a:t>доступности,</a:t>
            </a:r>
            <a:r>
              <a:rPr lang="en-US" sz="2999" spc="29">
                <a:solidFill>
                  <a:srgbClr val="EDE6E2"/>
                </a:solidFill>
                <a:latin typeface="Montserrat Light"/>
              </a:rPr>
              <a:t> </a:t>
            </a:r>
            <a:r>
              <a:rPr lang="en-US" sz="2999" spc="29">
                <a:solidFill>
                  <a:srgbClr val="EDE6E2"/>
                </a:solidFill>
                <a:latin typeface="Montserrat Light"/>
              </a:rPr>
              <a:t>комфорта и привлекательности для молодежи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210150" y="4186161"/>
            <a:ext cx="9049150" cy="16865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500"/>
              </a:lnSpc>
            </a:pPr>
            <a:r>
              <a:rPr lang="en-US" sz="3000" spc="30">
                <a:solidFill>
                  <a:srgbClr val="EDE6E2"/>
                </a:solidFill>
                <a:latin typeface="Montserrat Light"/>
              </a:rPr>
              <a:t>Белинка имеет статус научной библиотеки. Но она также является площадкой для образования и общения молодежи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0212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80000"/>
          </a:blip>
          <a:srcRect l="21893" t="0" r="21893" b="0"/>
          <a:stretch>
            <a:fillRect/>
          </a:stretch>
        </p:blipFill>
        <p:spPr>
          <a:xfrm flipH="false" flipV="false" rot="0">
            <a:off x="-190500" y="-190500"/>
            <a:ext cx="8002370" cy="10668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381000" y="381000"/>
            <a:ext cx="955049" cy="955049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 rot="0">
            <a:off x="8495900" y="1028700"/>
            <a:ext cx="8759317" cy="1798340"/>
            <a:chOff x="0" y="0"/>
            <a:chExt cx="11679089" cy="2397786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142875"/>
              <a:ext cx="11679089" cy="146751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8000"/>
                </a:lnSpc>
              </a:pPr>
              <a:r>
                <a:rPr lang="en-US" sz="8000" spc="-80">
                  <a:solidFill>
                    <a:srgbClr val="EDE6E2"/>
                  </a:solidFill>
                  <a:latin typeface="Montserrat Classic Bold"/>
                </a:rPr>
                <a:t>Цель проекта</a:t>
              </a:r>
            </a:p>
          </p:txBody>
        </p:sp>
        <p:sp>
          <p:nvSpPr>
            <p:cNvPr name="AutoShape 6" id="6"/>
            <p:cNvSpPr/>
            <p:nvPr/>
          </p:nvSpPr>
          <p:spPr>
            <a:xfrm rot="0">
              <a:off x="0" y="2118386"/>
              <a:ext cx="1270000" cy="279400"/>
            </a:xfrm>
            <a:prstGeom prst="rect">
              <a:avLst/>
            </a:prstGeom>
            <a:solidFill>
              <a:srgbClr val="FF4A3B"/>
            </a:solidFill>
          </p:spPr>
        </p:sp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-10800000">
            <a:off x="16951951" y="8950951"/>
            <a:ext cx="955049" cy="955049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 rot="0">
            <a:off x="8495900" y="3811548"/>
            <a:ext cx="8763400" cy="3564692"/>
            <a:chOff x="0" y="0"/>
            <a:chExt cx="11684533" cy="4752922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3202358"/>
              <a:ext cx="11684533" cy="6988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480"/>
                </a:lnSpc>
              </a:pPr>
              <a:r>
                <a:rPr lang="en-US" sz="3200" spc="224">
                  <a:solidFill>
                    <a:srgbClr val="FF4A3B"/>
                  </a:solidFill>
                  <a:latin typeface="Montserrat Classic Bold"/>
                </a:rPr>
                <a:t>ДОСТУПНОСТЬ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-57150"/>
              <a:ext cx="11684533" cy="6988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480"/>
                </a:lnSpc>
              </a:pPr>
              <a:r>
                <a:rPr lang="en-US" sz="3200" spc="224">
                  <a:solidFill>
                    <a:srgbClr val="FF4A3B"/>
                  </a:solidFill>
                  <a:latin typeface="Montserrat Classic Bold"/>
                </a:rPr>
                <a:t>КОМФОРТ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4069503"/>
              <a:ext cx="11684533" cy="68341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500"/>
                </a:lnSpc>
              </a:pPr>
              <a:r>
                <a:rPr lang="en-US" sz="3000" spc="30">
                  <a:solidFill>
                    <a:srgbClr val="EDE6E2"/>
                  </a:solidFill>
                  <a:latin typeface="Montserrat Light"/>
                </a:rPr>
                <a:t>Привлечь новых пользователей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809995"/>
              <a:ext cx="11684533" cy="143351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500"/>
                </a:lnSpc>
              </a:pPr>
              <a:r>
                <a:rPr lang="en-US" sz="3000" spc="30">
                  <a:solidFill>
                    <a:srgbClr val="EDE6E2"/>
                  </a:solidFill>
                  <a:latin typeface="Montserrat Light"/>
                </a:rPr>
                <a:t>Сделать взаимодействие с библиотекой более простым и удобным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0212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381000" y="381000"/>
            <a:ext cx="955049" cy="955049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-10800000">
            <a:off x="16951951" y="8950951"/>
            <a:ext cx="955049" cy="955049"/>
          </a:xfrm>
          <a:prstGeom prst="rect">
            <a:avLst/>
          </a:prstGeom>
        </p:spPr>
      </p:pic>
      <p:sp>
        <p:nvSpPr>
          <p:cNvPr name="AutoShape 4" id="4"/>
          <p:cNvSpPr/>
          <p:nvPr/>
        </p:nvSpPr>
        <p:spPr>
          <a:xfrm rot="0">
            <a:off x="12677375" y="0"/>
            <a:ext cx="38100" cy="10782300"/>
          </a:xfrm>
          <a:prstGeom prst="rect">
            <a:avLst/>
          </a:prstGeom>
          <a:solidFill>
            <a:srgbClr val="EDE6E2"/>
          </a:solidFill>
        </p:spPr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2524975" y="3833105"/>
            <a:ext cx="342900" cy="3429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2524975" y="8388886"/>
            <a:ext cx="342900" cy="3429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2524975" y="1555214"/>
            <a:ext cx="342900" cy="3429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2505925" y="6110995"/>
            <a:ext cx="342900" cy="3429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 rot="0">
            <a:off x="1028700" y="3823841"/>
            <a:ext cx="6663817" cy="1776859"/>
            <a:chOff x="0" y="0"/>
            <a:chExt cx="8885089" cy="2369145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142875"/>
              <a:ext cx="8885089" cy="146751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8000"/>
                </a:lnSpc>
              </a:pPr>
              <a:r>
                <a:rPr lang="en-US" sz="8000" spc="-80">
                  <a:solidFill>
                    <a:srgbClr val="EDE6E2"/>
                  </a:solidFill>
                  <a:latin typeface="Montserrat Classic Bold"/>
                </a:rPr>
                <a:t>Задачи</a:t>
              </a:r>
            </a:p>
          </p:txBody>
        </p:sp>
        <p:sp>
          <p:nvSpPr>
            <p:cNvPr name="AutoShape 11" id="11"/>
            <p:cNvSpPr/>
            <p:nvPr/>
          </p:nvSpPr>
          <p:spPr>
            <a:xfrm rot="0">
              <a:off x="0" y="2089745"/>
              <a:ext cx="1270000" cy="279400"/>
            </a:xfrm>
            <a:prstGeom prst="rect">
              <a:avLst/>
            </a:prstGeom>
            <a:solidFill>
              <a:srgbClr val="FF4A3B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3429850" y="3025305"/>
            <a:ext cx="3810400" cy="1958499"/>
            <a:chOff x="0" y="0"/>
            <a:chExt cx="5080533" cy="2611332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-57150"/>
              <a:ext cx="5080533" cy="144896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479"/>
                </a:lnSpc>
              </a:pPr>
              <a:r>
                <a:rPr lang="en-US" sz="3199" spc="223">
                  <a:solidFill>
                    <a:srgbClr val="FF4A3B"/>
                  </a:solidFill>
                  <a:latin typeface="Montserrat Classic Bold"/>
                </a:rPr>
                <a:t>ЧИТАТЕЛЬСКИЙ БИЛЕТ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1452139"/>
              <a:ext cx="5080533" cy="11591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600"/>
                </a:lnSpc>
              </a:pPr>
              <a:r>
                <a:rPr lang="en-US" sz="2400" spc="24">
                  <a:solidFill>
                    <a:srgbClr val="EDE6E2"/>
                  </a:solidFill>
                  <a:latin typeface="Montserrat Light"/>
                </a:rPr>
                <a:t>Электронная копия в приложении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3429850" y="7862372"/>
            <a:ext cx="3810400" cy="1395928"/>
            <a:chOff x="0" y="0"/>
            <a:chExt cx="5080533" cy="1861238"/>
          </a:xfrm>
        </p:grpSpPr>
        <p:sp>
          <p:nvSpPr>
            <p:cNvPr name="TextBox 16" id="16"/>
            <p:cNvSpPr txBox="true"/>
            <p:nvPr/>
          </p:nvSpPr>
          <p:spPr>
            <a:xfrm rot="0">
              <a:off x="0" y="-57150"/>
              <a:ext cx="5080533" cy="6988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479"/>
                </a:lnSpc>
              </a:pPr>
              <a:r>
                <a:rPr lang="en-US" sz="3199" spc="223">
                  <a:solidFill>
                    <a:srgbClr val="FF4A3B"/>
                  </a:solidFill>
                  <a:latin typeface="Montserrat Classic Bold"/>
                </a:rPr>
                <a:t>ИНТЕРАКТИВ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702045"/>
              <a:ext cx="5080533" cy="11591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600"/>
                </a:lnSpc>
              </a:pPr>
              <a:r>
                <a:rPr lang="en-US" sz="2400" spc="24">
                  <a:solidFill>
                    <a:srgbClr val="EDE6E2"/>
                  </a:solidFill>
                  <a:latin typeface="Montserrat Light"/>
                </a:rPr>
                <a:t>Выставка по средствам QR кодов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8133550" y="800993"/>
            <a:ext cx="3810400" cy="1851343"/>
            <a:chOff x="0" y="0"/>
            <a:chExt cx="5080533" cy="2468457"/>
          </a:xfrm>
        </p:grpSpPr>
        <p:sp>
          <p:nvSpPr>
            <p:cNvPr name="TextBox 19" id="19"/>
            <p:cNvSpPr txBox="true"/>
            <p:nvPr/>
          </p:nvSpPr>
          <p:spPr>
            <a:xfrm rot="0">
              <a:off x="0" y="-57150"/>
              <a:ext cx="5080533" cy="6988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4479"/>
                </a:lnSpc>
              </a:pPr>
              <a:r>
                <a:rPr lang="en-US" sz="3199" spc="223">
                  <a:solidFill>
                    <a:srgbClr val="FF4A3B"/>
                  </a:solidFill>
                  <a:latin typeface="Montserrat Classic Bold"/>
                </a:rPr>
                <a:t>НАВИГАЦИЯ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0" y="702045"/>
              <a:ext cx="5080533" cy="176641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3600"/>
                </a:lnSpc>
              </a:pPr>
              <a:r>
                <a:rPr lang="en-US" sz="2400" spc="24">
                  <a:solidFill>
                    <a:srgbClr val="EDE6E2"/>
                  </a:solidFill>
                  <a:latin typeface="Montserrat Light"/>
                </a:rPr>
                <a:t>Indoor навигация с помощью BLE маячков и Wi-Fi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8133550" y="4847782"/>
            <a:ext cx="3810400" cy="2869327"/>
            <a:chOff x="0" y="0"/>
            <a:chExt cx="5080533" cy="3825769"/>
          </a:xfrm>
        </p:grpSpPr>
        <p:sp>
          <p:nvSpPr>
            <p:cNvPr name="TextBox 22" id="22"/>
            <p:cNvSpPr txBox="true"/>
            <p:nvPr/>
          </p:nvSpPr>
          <p:spPr>
            <a:xfrm rot="0">
              <a:off x="0" y="-57150"/>
              <a:ext cx="5080533" cy="144896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4479"/>
                </a:lnSpc>
              </a:pPr>
              <a:r>
                <a:rPr lang="en-US" sz="3199" spc="223">
                  <a:solidFill>
                    <a:srgbClr val="FF4A3B"/>
                  </a:solidFill>
                  <a:latin typeface="Montserrat Classic Bold"/>
                </a:rPr>
                <a:t>ИНТЕГРАЦИЯ САЙТА</a:t>
              </a:r>
            </a:p>
          </p:txBody>
        </p:sp>
        <p:sp>
          <p:nvSpPr>
            <p:cNvPr name="TextBox 23" id="23"/>
            <p:cNvSpPr txBox="true"/>
            <p:nvPr/>
          </p:nvSpPr>
          <p:spPr>
            <a:xfrm rot="0">
              <a:off x="0" y="1452139"/>
              <a:ext cx="5080533" cy="237363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3600"/>
                </a:lnSpc>
              </a:pPr>
              <a:r>
                <a:rPr lang="en-US" sz="2400" spc="24">
                  <a:solidFill>
                    <a:srgbClr val="EDE6E2"/>
                  </a:solidFill>
                  <a:latin typeface="Montserrat Light"/>
                </a:rPr>
                <a:t>Вопрос-Ответ</a:t>
              </a:r>
            </a:p>
            <a:p>
              <a:pPr algn="r">
                <a:lnSpc>
                  <a:spcPts val="3600"/>
                </a:lnSpc>
              </a:pPr>
              <a:r>
                <a:rPr lang="en-US" sz="2400" spc="24">
                  <a:solidFill>
                    <a:srgbClr val="EDE6E2"/>
                  </a:solidFill>
                  <a:latin typeface="Montserrat Light"/>
                </a:rPr>
                <a:t>Новости</a:t>
              </a:r>
            </a:p>
            <a:p>
              <a:pPr algn="r">
                <a:lnSpc>
                  <a:spcPts val="3600"/>
                </a:lnSpc>
              </a:pPr>
              <a:r>
                <a:rPr lang="en-US" sz="2400" spc="24">
                  <a:solidFill>
                    <a:srgbClr val="EDE6E2"/>
                  </a:solidFill>
                  <a:latin typeface="Montserrat Light"/>
                </a:rPr>
                <a:t>Мероприятия</a:t>
              </a:r>
            </a:p>
            <a:p>
              <a:pPr algn="r">
                <a:lnSpc>
                  <a:spcPts val="3600"/>
                </a:lnSpc>
              </a:pPr>
              <a:r>
                <a:rPr lang="en-US" sz="2400" spc="24">
                  <a:solidFill>
                    <a:srgbClr val="EDE6E2"/>
                  </a:solidFill>
                  <a:latin typeface="Montserrat Light"/>
                </a:rPr>
                <a:t>Поиск в каталогах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blipFill>
          <a:blip r:embed="rId2"/>
          <a:srcRect l="0" t="4175" r="0" b="4175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381000" y="381000"/>
            <a:ext cx="955049" cy="955049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047231" y="1276806"/>
            <a:ext cx="16193537" cy="9081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39"/>
              </a:lnSpc>
            </a:pPr>
            <a:r>
              <a:rPr lang="en-US" sz="6399" spc="63">
                <a:solidFill>
                  <a:srgbClr val="FF4A3B"/>
                </a:solidFill>
                <a:latin typeface="Montserrat Classic Bold"/>
              </a:rPr>
              <a:t>ЭТАПЫ РЕАЛИЗАЦИИ</a:t>
            </a:r>
          </a:p>
        </p:txBody>
      </p:sp>
      <p:sp>
        <p:nvSpPr>
          <p:cNvPr name="AutoShape 4" id="4"/>
          <p:cNvSpPr/>
          <p:nvPr/>
        </p:nvSpPr>
        <p:spPr>
          <a:xfrm rot="0">
            <a:off x="-266700" y="2710463"/>
            <a:ext cx="18821400" cy="6096000"/>
          </a:xfrm>
          <a:prstGeom prst="rect">
            <a:avLst/>
          </a:prstGeom>
          <a:solidFill>
            <a:srgbClr val="20212A">
              <a:alpha val="80000"/>
            </a:srgbClr>
          </a:solidFill>
        </p:spPr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-10800000">
            <a:off x="16951951" y="8950951"/>
            <a:ext cx="955049" cy="955049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3286462" y="3996011"/>
            <a:ext cx="5334400" cy="6295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040"/>
              </a:lnSpc>
            </a:pPr>
            <a:r>
              <a:rPr lang="en-US" sz="4200">
                <a:solidFill>
                  <a:srgbClr val="FF4A3B"/>
                </a:solidFill>
                <a:latin typeface="Montserrat Classic Bold"/>
              </a:rPr>
              <a:t>Закупка датчиков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1191138" y="3996011"/>
            <a:ext cx="5334400" cy="2347853"/>
            <a:chOff x="0" y="0"/>
            <a:chExt cx="7112533" cy="3130471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0"/>
              <a:ext cx="7112533" cy="25181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040"/>
                </a:lnSpc>
              </a:pPr>
              <a:r>
                <a:rPr lang="en-US" sz="4200">
                  <a:solidFill>
                    <a:srgbClr val="FF4A3B"/>
                  </a:solidFill>
                  <a:latin typeface="Montserrat Classic Bold"/>
                </a:rPr>
                <a:t>Преобразование читательского билета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2578497"/>
              <a:ext cx="7112533" cy="55197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600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1191138" y="6661761"/>
            <a:ext cx="5334400" cy="1088767"/>
            <a:chOff x="0" y="0"/>
            <a:chExt cx="7112533" cy="1451689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0"/>
              <a:ext cx="7112533" cy="8393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040"/>
                </a:lnSpc>
              </a:pPr>
              <a:r>
                <a:rPr lang="en-US" sz="4200">
                  <a:solidFill>
                    <a:srgbClr val="FF4A3B"/>
                  </a:solidFill>
                  <a:latin typeface="Montserrat Classic Bold"/>
                </a:rPr>
                <a:t>Интеграция сайта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899716"/>
              <a:ext cx="7112533" cy="55197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600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3286462" y="6661761"/>
            <a:ext cx="5857538" cy="2347853"/>
            <a:chOff x="0" y="0"/>
            <a:chExt cx="7810050" cy="3130471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0" y="0"/>
              <a:ext cx="7810050" cy="25181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040"/>
                </a:lnSpc>
              </a:pPr>
              <a:r>
                <a:rPr lang="en-US" sz="4200">
                  <a:solidFill>
                    <a:srgbClr val="FF4A3B"/>
                  </a:solidFill>
                  <a:latin typeface="Montserrat Classic Bold"/>
                </a:rPr>
                <a:t>Создание приложения и разработка дизайна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2578497"/>
              <a:ext cx="7810050" cy="55197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600"/>
                </a:lnSpc>
              </a:pPr>
            </a:p>
          </p:txBody>
        </p:sp>
      </p:grpSp>
      <p:pic>
        <p:nvPicPr>
          <p:cNvPr name="Picture 16" id="16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762462" y="3996011"/>
            <a:ext cx="952500" cy="9525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9667138" y="3996011"/>
            <a:ext cx="952500" cy="9525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9667138" y="6568416"/>
            <a:ext cx="952500" cy="9525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762462" y="6568416"/>
            <a:ext cx="952500" cy="9525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blipFill>
          <a:blip r:embed="rId2"/>
          <a:srcRect l="0" t="12468" r="0" b="12468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381000" y="381000"/>
            <a:ext cx="955049" cy="955049"/>
          </a:xfrm>
          <a:prstGeom prst="rect">
            <a:avLst/>
          </a:prstGeom>
        </p:spPr>
      </p:pic>
      <p:sp>
        <p:nvSpPr>
          <p:cNvPr name="AutoShape 3" id="3"/>
          <p:cNvSpPr/>
          <p:nvPr/>
        </p:nvSpPr>
        <p:spPr>
          <a:xfrm rot="0">
            <a:off x="-152400" y="4800600"/>
            <a:ext cx="18592800" cy="5638800"/>
          </a:xfrm>
          <a:prstGeom prst="rect">
            <a:avLst/>
          </a:prstGeom>
          <a:solidFill>
            <a:srgbClr val="20212A">
              <a:alpha val="89803"/>
            </a:srgbClr>
          </a:solidFill>
        </p:spPr>
      </p:sp>
      <p:sp>
        <p:nvSpPr>
          <p:cNvPr name="AutoShape 4" id="4"/>
          <p:cNvSpPr/>
          <p:nvPr/>
        </p:nvSpPr>
        <p:spPr>
          <a:xfrm rot="0">
            <a:off x="933450" y="3067050"/>
            <a:ext cx="4000500" cy="6191250"/>
          </a:xfrm>
          <a:prstGeom prst="rect">
            <a:avLst/>
          </a:prstGeom>
          <a:solidFill>
            <a:srgbClr val="20212A"/>
          </a:solidFill>
        </p:spPr>
      </p:sp>
      <p:sp>
        <p:nvSpPr>
          <p:cNvPr name="AutoShape 5" id="5"/>
          <p:cNvSpPr/>
          <p:nvPr/>
        </p:nvSpPr>
        <p:spPr>
          <a:xfrm rot="0">
            <a:off x="5073650" y="3067050"/>
            <a:ext cx="4000500" cy="6191250"/>
          </a:xfrm>
          <a:prstGeom prst="rect">
            <a:avLst/>
          </a:prstGeom>
          <a:solidFill>
            <a:srgbClr val="20212A"/>
          </a:solidFill>
        </p:spPr>
      </p:sp>
      <p:sp>
        <p:nvSpPr>
          <p:cNvPr name="AutoShape 6" id="6"/>
          <p:cNvSpPr/>
          <p:nvPr/>
        </p:nvSpPr>
        <p:spPr>
          <a:xfrm rot="0">
            <a:off x="9213850" y="3067050"/>
            <a:ext cx="4000500" cy="6191250"/>
          </a:xfrm>
          <a:prstGeom prst="rect">
            <a:avLst/>
          </a:prstGeom>
          <a:solidFill>
            <a:srgbClr val="20212A"/>
          </a:solidFill>
        </p:spPr>
      </p:sp>
      <p:sp>
        <p:nvSpPr>
          <p:cNvPr name="AutoShape 7" id="7"/>
          <p:cNvSpPr/>
          <p:nvPr/>
        </p:nvSpPr>
        <p:spPr>
          <a:xfrm rot="0">
            <a:off x="13354050" y="3067050"/>
            <a:ext cx="4000500" cy="6191250"/>
          </a:xfrm>
          <a:prstGeom prst="rect">
            <a:avLst/>
          </a:prstGeom>
          <a:solidFill>
            <a:srgbClr val="20212A"/>
          </a:solidFill>
        </p:spPr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-10800000">
            <a:off x="16951951" y="8950951"/>
            <a:ext cx="955049" cy="955049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rcRect l="2034" t="0" r="2034" b="0"/>
          <a:stretch>
            <a:fillRect/>
          </a:stretch>
        </p:blipFill>
        <p:spPr>
          <a:xfrm flipH="false" flipV="false" rot="0">
            <a:off x="5942498" y="3848660"/>
            <a:ext cx="2262804" cy="377134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947523" y="3647645"/>
            <a:ext cx="3972355" cy="3972355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0">
            <a:off x="13551228" y="5320149"/>
            <a:ext cx="3606144" cy="1685053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rcRect l="0" t="0" r="0" b="0"/>
          <a:stretch>
            <a:fillRect/>
          </a:stretch>
        </p:blipFill>
        <p:spPr>
          <a:xfrm flipH="false" flipV="false" rot="0">
            <a:off x="9483534" y="3903256"/>
            <a:ext cx="3461133" cy="3461133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1047231" y="1276806"/>
            <a:ext cx="16193537" cy="9081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39"/>
              </a:lnSpc>
            </a:pPr>
            <a:r>
              <a:rPr lang="en-US" sz="6399" spc="63">
                <a:solidFill>
                  <a:srgbClr val="EDE6E2"/>
                </a:solidFill>
                <a:latin typeface="Montserrat Classic Bold"/>
              </a:rPr>
              <a:t>ЧТО БЫЛО ИСПОЛЬЗОВАННО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66625" y="7849941"/>
            <a:ext cx="3334150" cy="11010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sz="3199" spc="223">
                <a:solidFill>
                  <a:srgbClr val="FF4A3B"/>
                </a:solidFill>
                <a:latin typeface="Montserrat Classic"/>
              </a:rPr>
              <a:t>ANDROID STUDIO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406825" y="8131226"/>
            <a:ext cx="3334150" cy="538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sz="3199" spc="223">
                <a:solidFill>
                  <a:srgbClr val="FF4A3B"/>
                </a:solidFill>
                <a:latin typeface="Montserrat Classic"/>
              </a:rPr>
              <a:t>FIGMA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547025" y="7849941"/>
            <a:ext cx="3334150" cy="11010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sz="3199" spc="223">
                <a:solidFill>
                  <a:srgbClr val="FF4A3B"/>
                </a:solidFill>
                <a:latin typeface="Montserrat Classic Bold"/>
              </a:rPr>
              <a:t>МОДУЛЬ </a:t>
            </a:r>
            <a:r>
              <a:rPr lang="en-US" sz="3199" spc="223">
                <a:solidFill>
                  <a:srgbClr val="FF4A3B"/>
                </a:solidFill>
                <a:latin typeface="Montserrat Classic"/>
              </a:rPr>
              <a:t>HM-10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3687225" y="8131226"/>
            <a:ext cx="3334150" cy="538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sz="3199" spc="223">
                <a:solidFill>
                  <a:srgbClr val="FF4A3B"/>
                </a:solidFill>
                <a:latin typeface="Montserrat Classic"/>
              </a:rPr>
              <a:t>ARDUINO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0212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029700" y="1028700"/>
            <a:ext cx="8229600" cy="8229600"/>
            <a:chOff x="0" y="0"/>
            <a:chExt cx="1913890" cy="1913890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C7D0D8"/>
            </a:solidFill>
          </p:spPr>
        </p:sp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rcRect l="60" t="0" r="60" b="0"/>
          <a:stretch>
            <a:fillRect/>
          </a:stretch>
        </p:blipFill>
        <p:spPr>
          <a:xfrm flipH="false" flipV="false" rot="2427348">
            <a:off x="9325345" y="1184571"/>
            <a:ext cx="944471" cy="1259294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rcRect l="60" t="0" r="60" b="0"/>
          <a:stretch>
            <a:fillRect/>
          </a:stretch>
        </p:blipFill>
        <p:spPr>
          <a:xfrm flipH="false" flipV="false" rot="-2409370">
            <a:off x="9324432" y="7843413"/>
            <a:ext cx="944471" cy="1259294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2"/>
          <a:srcRect l="60" t="0" r="60" b="0"/>
          <a:stretch>
            <a:fillRect/>
          </a:stretch>
        </p:blipFill>
        <p:spPr>
          <a:xfrm flipH="false" flipV="false" rot="7823696">
            <a:off x="16001495" y="1166750"/>
            <a:ext cx="944471" cy="1259294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2"/>
          <a:srcRect l="60" t="0" r="60" b="0"/>
          <a:stretch>
            <a:fillRect/>
          </a:stretch>
        </p:blipFill>
        <p:spPr>
          <a:xfrm flipH="false" flipV="false" rot="-8371574">
            <a:off x="16019130" y="7843151"/>
            <a:ext cx="944471" cy="1259294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7785545">
            <a:off x="9807117" y="1709117"/>
            <a:ext cx="1781554" cy="1781554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2886917">
            <a:off x="9810522" y="6945488"/>
            <a:ext cx="1781554" cy="1781554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-8409679">
            <a:off x="14879744" y="1708959"/>
            <a:ext cx="1781554" cy="1781554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-2979220">
            <a:off x="14797384" y="6796518"/>
            <a:ext cx="1781554" cy="1781554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2461164" y="4460164"/>
            <a:ext cx="1366673" cy="1366673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-297986" y="2463578"/>
            <a:ext cx="7402675" cy="8229600"/>
          </a:xfrm>
          <a:prstGeom prst="rect">
            <a:avLst/>
          </a:prstGeom>
        </p:spPr>
      </p:pic>
      <p:grpSp>
        <p:nvGrpSpPr>
          <p:cNvPr name="Group 14" id="14"/>
          <p:cNvGrpSpPr/>
          <p:nvPr/>
        </p:nvGrpSpPr>
        <p:grpSpPr>
          <a:xfrm rot="0">
            <a:off x="5178705" y="3854377"/>
            <a:ext cx="3076362" cy="348813"/>
            <a:chOff x="0" y="0"/>
            <a:chExt cx="3785870" cy="429260"/>
          </a:xfrm>
        </p:grpSpPr>
        <p:sp>
          <p:nvSpPr>
            <p:cNvPr name="Freeform 15" id="15"/>
            <p:cNvSpPr/>
            <p:nvPr/>
          </p:nvSpPr>
          <p:spPr>
            <a:xfrm>
              <a:off x="0" y="-5080"/>
              <a:ext cx="3785870" cy="434340"/>
            </a:xfrm>
            <a:custGeom>
              <a:avLst/>
              <a:gdLst/>
              <a:ahLst/>
              <a:cxnLst/>
              <a:rect r="r" b="b" t="t" l="l"/>
              <a:pathLst>
                <a:path h="434340" w="3785870">
                  <a:moveTo>
                    <a:pt x="3768090" y="187960"/>
                  </a:moveTo>
                  <a:lnTo>
                    <a:pt x="3506470" y="11430"/>
                  </a:lnTo>
                  <a:cubicBezTo>
                    <a:pt x="3488690" y="0"/>
                    <a:pt x="3465830" y="3810"/>
                    <a:pt x="3453130" y="21590"/>
                  </a:cubicBezTo>
                  <a:cubicBezTo>
                    <a:pt x="3441700" y="39370"/>
                    <a:pt x="3445510" y="62230"/>
                    <a:pt x="3463290" y="74930"/>
                  </a:cubicBezTo>
                  <a:lnTo>
                    <a:pt x="3622040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3622040" y="257810"/>
                  </a:lnTo>
                  <a:lnTo>
                    <a:pt x="3463290" y="364490"/>
                  </a:lnTo>
                  <a:cubicBezTo>
                    <a:pt x="3445510" y="375920"/>
                    <a:pt x="3441700" y="400050"/>
                    <a:pt x="3453130" y="417830"/>
                  </a:cubicBezTo>
                  <a:cubicBezTo>
                    <a:pt x="3460750" y="429260"/>
                    <a:pt x="3472180" y="434340"/>
                    <a:pt x="3484880" y="434340"/>
                  </a:cubicBezTo>
                  <a:cubicBezTo>
                    <a:pt x="3492500" y="434340"/>
                    <a:pt x="3500120" y="431800"/>
                    <a:pt x="3506470" y="427990"/>
                  </a:cubicBezTo>
                  <a:lnTo>
                    <a:pt x="3769360" y="251460"/>
                  </a:lnTo>
                  <a:cubicBezTo>
                    <a:pt x="3779520" y="243840"/>
                    <a:pt x="3785870" y="232410"/>
                    <a:pt x="3785870" y="219710"/>
                  </a:cubicBezTo>
                  <a:cubicBezTo>
                    <a:pt x="3785870" y="207010"/>
                    <a:pt x="3779520" y="195580"/>
                    <a:pt x="3768090" y="18796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1028700" y="933450"/>
            <a:ext cx="4342484" cy="826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720"/>
              </a:lnSpc>
            </a:pPr>
            <a:r>
              <a:rPr lang="en-US" sz="4800" spc="336">
                <a:solidFill>
                  <a:srgbClr val="FF4A3B"/>
                </a:solidFill>
                <a:latin typeface="Montserrat Classic Bold"/>
              </a:rPr>
              <a:t>НАВИГАЦИЯ</a:t>
            </a:r>
          </a:p>
        </p:txBody>
      </p:sp>
      <p:sp>
        <p:nvSpPr>
          <p:cNvPr name="AutoShape 17" id="17"/>
          <p:cNvSpPr/>
          <p:nvPr/>
        </p:nvSpPr>
        <p:spPr>
          <a:xfrm rot="0">
            <a:off x="1028700" y="1985310"/>
            <a:ext cx="4342484" cy="191486"/>
          </a:xfrm>
          <a:prstGeom prst="rect">
            <a:avLst/>
          </a:prstGeom>
          <a:solidFill>
            <a:srgbClr val="FF4A3B"/>
          </a:solid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0212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028700" y="2838765"/>
            <a:ext cx="5604291" cy="187760"/>
          </a:xfrm>
          <a:prstGeom prst="rect">
            <a:avLst/>
          </a:prstGeom>
          <a:solidFill>
            <a:srgbClr val="FF4A3B"/>
          </a:solidFill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028700" y="4846051"/>
            <a:ext cx="4907722" cy="3154964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028700" y="933450"/>
            <a:ext cx="5604291" cy="1680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720"/>
              </a:lnSpc>
            </a:pPr>
            <a:r>
              <a:rPr lang="en-US" sz="4800" spc="336">
                <a:solidFill>
                  <a:srgbClr val="FF4A3B"/>
                </a:solidFill>
                <a:latin typeface="Montserrat Classic Bold"/>
              </a:rPr>
              <a:t>ЧИТАТЕЛЬСКИЙ БИЛЕТ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2185270" y="3591882"/>
            <a:ext cx="5834397" cy="5834397"/>
            <a:chOff x="0" y="0"/>
            <a:chExt cx="7779196" cy="7779196"/>
          </a:xfrm>
        </p:grpSpPr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3"/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7779196" cy="7779196"/>
            </a:xfrm>
            <a:prstGeom prst="rect">
              <a:avLst/>
            </a:prstGeom>
          </p:spPr>
        </p:pic>
        <p:pic>
          <p:nvPicPr>
            <p:cNvPr name="Picture 7" id="7"/>
            <p:cNvPicPr>
              <a:picLocks noChangeAspect="true"/>
            </p:cNvPicPr>
            <p:nvPr/>
          </p:nvPicPr>
          <p:blipFill>
            <a:blip r:embed="rId2"/>
            <a:srcRect l="0" t="0" r="0" b="0"/>
            <a:stretch>
              <a:fillRect/>
            </a:stretch>
          </p:blipFill>
          <p:spPr>
            <a:xfrm flipH="false" flipV="false" rot="0">
              <a:off x="2647651" y="1622721"/>
              <a:ext cx="2084679" cy="1340151"/>
            </a:xfrm>
            <a:prstGeom prst="rect">
              <a:avLst/>
            </a:prstGeom>
          </p:spPr>
        </p:pic>
      </p:grpSp>
      <p:grpSp>
        <p:nvGrpSpPr>
          <p:cNvPr name="Group 8" id="8"/>
          <p:cNvGrpSpPr/>
          <p:nvPr/>
        </p:nvGrpSpPr>
        <p:grpSpPr>
          <a:xfrm rot="0">
            <a:off x="6632991" y="3506335"/>
            <a:ext cx="5834397" cy="5834397"/>
            <a:chOff x="0" y="0"/>
            <a:chExt cx="7779196" cy="7779196"/>
          </a:xfrm>
        </p:grpSpPr>
        <p:pic>
          <p:nvPicPr>
            <p:cNvPr name="Picture 9" id="9"/>
            <p:cNvPicPr>
              <a:picLocks noChangeAspect="true"/>
            </p:cNvPicPr>
            <p:nvPr/>
          </p:nvPicPr>
          <p:blipFill>
            <a:blip r:embed="rId4"/>
            <a:srcRect l="0" t="0" r="0" b="0"/>
            <a:stretch>
              <a:fillRect/>
            </a:stretch>
          </p:blipFill>
          <p:spPr>
            <a:xfrm flipH="false" flipV="false" rot="0">
              <a:off x="2332276" y="1308978"/>
              <a:ext cx="2769509" cy="2769509"/>
            </a:xfrm>
            <a:prstGeom prst="rect">
              <a:avLst/>
            </a:prstGeom>
          </p:spPr>
        </p:pic>
        <p:pic>
          <p:nvPicPr>
            <p:cNvPr name="Picture 10" id="10"/>
            <p:cNvPicPr>
              <a:picLocks noChangeAspect="true"/>
            </p:cNvPicPr>
            <p:nvPr/>
          </p:nvPicPr>
          <p:blipFill>
            <a:blip r:embed="rId3"/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7779196" cy="7779196"/>
            </a:xfrm>
            <a:prstGeom prst="rect">
              <a:avLst/>
            </a:prstGeom>
          </p:spPr>
        </p:pic>
      </p:grpSp>
      <p:grpSp>
        <p:nvGrpSpPr>
          <p:cNvPr name="Group 11" id="11"/>
          <p:cNvGrpSpPr/>
          <p:nvPr/>
        </p:nvGrpSpPr>
        <p:grpSpPr>
          <a:xfrm rot="0">
            <a:off x="6171674" y="6337987"/>
            <a:ext cx="1508964" cy="171094"/>
            <a:chOff x="0" y="0"/>
            <a:chExt cx="3785870" cy="429260"/>
          </a:xfrm>
        </p:grpSpPr>
        <p:sp>
          <p:nvSpPr>
            <p:cNvPr name="Freeform 12" id="12"/>
            <p:cNvSpPr/>
            <p:nvPr/>
          </p:nvSpPr>
          <p:spPr>
            <a:xfrm>
              <a:off x="0" y="-5080"/>
              <a:ext cx="3785870" cy="434340"/>
            </a:xfrm>
            <a:custGeom>
              <a:avLst/>
              <a:gdLst/>
              <a:ahLst/>
              <a:cxnLst/>
              <a:rect r="r" b="b" t="t" l="l"/>
              <a:pathLst>
                <a:path h="434340" w="3785870">
                  <a:moveTo>
                    <a:pt x="3768090" y="187960"/>
                  </a:moveTo>
                  <a:lnTo>
                    <a:pt x="3506470" y="11430"/>
                  </a:lnTo>
                  <a:cubicBezTo>
                    <a:pt x="3488690" y="0"/>
                    <a:pt x="3465830" y="3810"/>
                    <a:pt x="3453130" y="21590"/>
                  </a:cubicBezTo>
                  <a:cubicBezTo>
                    <a:pt x="3441700" y="39370"/>
                    <a:pt x="3445510" y="62230"/>
                    <a:pt x="3463290" y="74930"/>
                  </a:cubicBezTo>
                  <a:lnTo>
                    <a:pt x="3622040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3622040" y="257810"/>
                  </a:lnTo>
                  <a:lnTo>
                    <a:pt x="3463290" y="364490"/>
                  </a:lnTo>
                  <a:cubicBezTo>
                    <a:pt x="3445510" y="375920"/>
                    <a:pt x="3441700" y="400050"/>
                    <a:pt x="3453130" y="417830"/>
                  </a:cubicBezTo>
                  <a:cubicBezTo>
                    <a:pt x="3460750" y="429260"/>
                    <a:pt x="3472180" y="434340"/>
                    <a:pt x="3484880" y="434340"/>
                  </a:cubicBezTo>
                  <a:cubicBezTo>
                    <a:pt x="3492500" y="434340"/>
                    <a:pt x="3500120" y="431800"/>
                    <a:pt x="3506470" y="427990"/>
                  </a:cubicBezTo>
                  <a:lnTo>
                    <a:pt x="3769360" y="251460"/>
                  </a:lnTo>
                  <a:cubicBezTo>
                    <a:pt x="3779520" y="243840"/>
                    <a:pt x="3785870" y="232410"/>
                    <a:pt x="3785870" y="219710"/>
                  </a:cubicBezTo>
                  <a:cubicBezTo>
                    <a:pt x="3785870" y="207010"/>
                    <a:pt x="3779520" y="195580"/>
                    <a:pt x="3768090" y="18796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11430788" y="6337987"/>
            <a:ext cx="1508964" cy="171094"/>
            <a:chOff x="0" y="0"/>
            <a:chExt cx="3785870" cy="429260"/>
          </a:xfrm>
        </p:grpSpPr>
        <p:sp>
          <p:nvSpPr>
            <p:cNvPr name="Freeform 14" id="14"/>
            <p:cNvSpPr/>
            <p:nvPr/>
          </p:nvSpPr>
          <p:spPr>
            <a:xfrm>
              <a:off x="0" y="-5080"/>
              <a:ext cx="3785870" cy="434340"/>
            </a:xfrm>
            <a:custGeom>
              <a:avLst/>
              <a:gdLst/>
              <a:ahLst/>
              <a:cxnLst/>
              <a:rect r="r" b="b" t="t" l="l"/>
              <a:pathLst>
                <a:path h="434340" w="3785870">
                  <a:moveTo>
                    <a:pt x="3768090" y="187960"/>
                  </a:moveTo>
                  <a:lnTo>
                    <a:pt x="3506470" y="11430"/>
                  </a:lnTo>
                  <a:cubicBezTo>
                    <a:pt x="3488690" y="0"/>
                    <a:pt x="3465830" y="3810"/>
                    <a:pt x="3453130" y="21590"/>
                  </a:cubicBezTo>
                  <a:cubicBezTo>
                    <a:pt x="3441700" y="39370"/>
                    <a:pt x="3445510" y="62230"/>
                    <a:pt x="3463290" y="74930"/>
                  </a:cubicBezTo>
                  <a:lnTo>
                    <a:pt x="3622040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3622040" y="257810"/>
                  </a:lnTo>
                  <a:lnTo>
                    <a:pt x="3463290" y="364490"/>
                  </a:lnTo>
                  <a:cubicBezTo>
                    <a:pt x="3445510" y="375920"/>
                    <a:pt x="3441700" y="400050"/>
                    <a:pt x="3453130" y="417830"/>
                  </a:cubicBezTo>
                  <a:cubicBezTo>
                    <a:pt x="3460750" y="429260"/>
                    <a:pt x="3472180" y="434340"/>
                    <a:pt x="3484880" y="434340"/>
                  </a:cubicBezTo>
                  <a:cubicBezTo>
                    <a:pt x="3492500" y="434340"/>
                    <a:pt x="3500120" y="431800"/>
                    <a:pt x="3506470" y="427990"/>
                  </a:cubicBezTo>
                  <a:lnTo>
                    <a:pt x="3769360" y="251460"/>
                  </a:lnTo>
                  <a:cubicBezTo>
                    <a:pt x="3779520" y="243840"/>
                    <a:pt x="3785870" y="232410"/>
                    <a:pt x="3785870" y="219710"/>
                  </a:cubicBezTo>
                  <a:cubicBezTo>
                    <a:pt x="3785870" y="207010"/>
                    <a:pt x="3779520" y="195580"/>
                    <a:pt x="3768090" y="18796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0212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30000"/>
          </a:blip>
          <a:srcRect l="18870" t="0" r="18870" b="0"/>
          <a:stretch>
            <a:fillRect/>
          </a:stretch>
        </p:blipFill>
        <p:spPr>
          <a:xfrm flipH="false" flipV="false" rot="0">
            <a:off x="-190500" y="-190500"/>
            <a:ext cx="10821770" cy="10668000"/>
          </a:xfrm>
          <a:prstGeom prst="rect">
            <a:avLst/>
          </a:prstGeom>
        </p:spPr>
      </p:pic>
      <p:sp>
        <p:nvSpPr>
          <p:cNvPr name="AutoShape 3" id="3"/>
          <p:cNvSpPr/>
          <p:nvPr/>
        </p:nvSpPr>
        <p:spPr>
          <a:xfrm rot="0">
            <a:off x="1028700" y="5690723"/>
            <a:ext cx="952500" cy="209550"/>
          </a:xfrm>
          <a:prstGeom prst="rect">
            <a:avLst/>
          </a:prstGeom>
          <a:solidFill>
            <a:srgbClr val="FF4A3B"/>
          </a:solidFill>
        </p:spPr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-10800000">
            <a:off x="16951951" y="8950951"/>
            <a:ext cx="955049" cy="955049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381000" y="381000"/>
            <a:ext cx="955049" cy="955049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 rot="0">
            <a:off x="9656980" y="647700"/>
            <a:ext cx="7602320" cy="1905000"/>
            <a:chOff x="0" y="0"/>
            <a:chExt cx="10136427" cy="2540000"/>
          </a:xfrm>
        </p:grpSpPr>
        <p:sp>
          <p:nvSpPr>
            <p:cNvPr name="AutoShape 7" id="7"/>
            <p:cNvSpPr/>
            <p:nvPr/>
          </p:nvSpPr>
          <p:spPr>
            <a:xfrm rot="0">
              <a:off x="0" y="0"/>
              <a:ext cx="2540000" cy="2540000"/>
            </a:xfrm>
            <a:prstGeom prst="rect">
              <a:avLst/>
            </a:prstGeom>
            <a:solidFill>
              <a:srgbClr val="FF4A3B"/>
            </a:solidFill>
          </p:spPr>
        </p:sp>
        <p:sp>
          <p:nvSpPr>
            <p:cNvPr name="TextBox 8" id="8"/>
            <p:cNvSpPr txBox="true"/>
            <p:nvPr/>
          </p:nvSpPr>
          <p:spPr>
            <a:xfrm rot="0">
              <a:off x="3633493" y="879326"/>
              <a:ext cx="6502933" cy="6956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500"/>
                </a:lnSpc>
              </a:pPr>
              <a:r>
                <a:rPr lang="en-US" sz="3000" spc="30">
                  <a:solidFill>
                    <a:srgbClr val="EDE6E2"/>
                  </a:solidFill>
                  <a:latin typeface="Montserrat Light"/>
                </a:rPr>
                <a:t>Виртуальный ассистент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9678770" y="3009900"/>
            <a:ext cx="7580530" cy="1905000"/>
            <a:chOff x="0" y="0"/>
            <a:chExt cx="10107373" cy="2540000"/>
          </a:xfrm>
        </p:grpSpPr>
        <p:sp>
          <p:nvSpPr>
            <p:cNvPr name="AutoShape 10" id="10"/>
            <p:cNvSpPr/>
            <p:nvPr/>
          </p:nvSpPr>
          <p:spPr>
            <a:xfrm rot="0">
              <a:off x="0" y="0"/>
              <a:ext cx="2540000" cy="2540000"/>
            </a:xfrm>
            <a:prstGeom prst="rect">
              <a:avLst/>
            </a:prstGeom>
            <a:solidFill>
              <a:srgbClr val="FF4A3B"/>
            </a:solidFill>
          </p:spPr>
        </p:sp>
        <p:sp>
          <p:nvSpPr>
            <p:cNvPr name="TextBox 11" id="11"/>
            <p:cNvSpPr txBox="true"/>
            <p:nvPr/>
          </p:nvSpPr>
          <p:spPr>
            <a:xfrm rot="0">
              <a:off x="3604440" y="879326"/>
              <a:ext cx="6502933" cy="6956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500"/>
                </a:lnSpc>
              </a:pPr>
              <a:r>
                <a:rPr lang="en-US" sz="3000" spc="30">
                  <a:solidFill>
                    <a:srgbClr val="EDE6E2"/>
                  </a:solidFill>
                  <a:latin typeface="Montserrat Light"/>
                </a:rPr>
                <a:t>Мероприятия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9678770" y="5372100"/>
            <a:ext cx="7580530" cy="1905000"/>
            <a:chOff x="0" y="0"/>
            <a:chExt cx="10107373" cy="2540000"/>
          </a:xfrm>
        </p:grpSpPr>
        <p:sp>
          <p:nvSpPr>
            <p:cNvPr name="AutoShape 13" id="13"/>
            <p:cNvSpPr/>
            <p:nvPr/>
          </p:nvSpPr>
          <p:spPr>
            <a:xfrm rot="0">
              <a:off x="0" y="0"/>
              <a:ext cx="2540000" cy="2540000"/>
            </a:xfrm>
            <a:prstGeom prst="rect">
              <a:avLst/>
            </a:prstGeom>
            <a:solidFill>
              <a:srgbClr val="FF4A3B"/>
            </a:solidFill>
          </p:spPr>
        </p:sp>
        <p:sp>
          <p:nvSpPr>
            <p:cNvPr name="TextBox 14" id="14"/>
            <p:cNvSpPr txBox="true"/>
            <p:nvPr/>
          </p:nvSpPr>
          <p:spPr>
            <a:xfrm rot="0">
              <a:off x="3604440" y="498177"/>
              <a:ext cx="6502933" cy="14579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500"/>
                </a:lnSpc>
              </a:pPr>
              <a:r>
                <a:rPr lang="en-US" sz="3000" spc="30">
                  <a:solidFill>
                    <a:srgbClr val="EDE6E2"/>
                  </a:solidFill>
                  <a:latin typeface="Montserrat Light"/>
                </a:rPr>
                <a:t>Инструкция по применению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9678770" y="7734300"/>
            <a:ext cx="7580530" cy="1905000"/>
            <a:chOff x="0" y="0"/>
            <a:chExt cx="10107373" cy="2540000"/>
          </a:xfrm>
        </p:grpSpPr>
        <p:sp>
          <p:nvSpPr>
            <p:cNvPr name="AutoShape 16" id="16"/>
            <p:cNvSpPr/>
            <p:nvPr/>
          </p:nvSpPr>
          <p:spPr>
            <a:xfrm rot="0">
              <a:off x="0" y="0"/>
              <a:ext cx="2540000" cy="2540000"/>
            </a:xfrm>
            <a:prstGeom prst="rect">
              <a:avLst/>
            </a:prstGeom>
            <a:solidFill>
              <a:srgbClr val="FF4A3B"/>
            </a:solidFill>
          </p:spPr>
        </p:sp>
        <p:sp>
          <p:nvSpPr>
            <p:cNvPr name="TextBox 17" id="17"/>
            <p:cNvSpPr txBox="true"/>
            <p:nvPr/>
          </p:nvSpPr>
          <p:spPr>
            <a:xfrm rot="0">
              <a:off x="3604440" y="879326"/>
              <a:ext cx="6502933" cy="6956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500"/>
                </a:lnSpc>
              </a:pPr>
              <a:r>
                <a:rPr lang="en-US" sz="3000" spc="30">
                  <a:solidFill>
                    <a:srgbClr val="EDE6E2"/>
                  </a:solidFill>
                  <a:latin typeface="Montserrat Light"/>
                </a:rPr>
                <a:t>Поиск в каталогах</a:t>
              </a:r>
            </a:p>
          </p:txBody>
        </p:sp>
      </p:grpSp>
      <p:pic>
        <p:nvPicPr>
          <p:cNvPr name="Picture 18" id="18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9678770" y="647700"/>
            <a:ext cx="1905000" cy="19050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10148458" y="3009900"/>
            <a:ext cx="1019879" cy="19050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9182022" y="4848225"/>
            <a:ext cx="2952750" cy="295275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0">
            <a:off x="9827401" y="7855803"/>
            <a:ext cx="1661993" cy="1661993"/>
          </a:xfrm>
          <a:prstGeom prst="rect">
            <a:avLst/>
          </a:prstGeom>
        </p:spPr>
      </p:pic>
      <p:sp>
        <p:nvSpPr>
          <p:cNvPr name="TextBox 22" id="22"/>
          <p:cNvSpPr txBox="true"/>
          <p:nvPr/>
        </p:nvSpPr>
        <p:spPr>
          <a:xfrm rot="0">
            <a:off x="1028700" y="3453036"/>
            <a:ext cx="7616317" cy="209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000"/>
              </a:lnSpc>
            </a:pPr>
            <a:r>
              <a:rPr lang="en-US" sz="8000" spc="-80">
                <a:solidFill>
                  <a:srgbClr val="EDE6E2"/>
                </a:solidFill>
                <a:latin typeface="Montserrat Classic Bold"/>
              </a:rPr>
              <a:t>Интеграция сайта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DAD2iEKm0hQ</dc:identifier>
  <dcterms:modified xsi:type="dcterms:W3CDTF">2011-08-01T06:04:30Z</dcterms:modified>
  <cp:revision>1</cp:revision>
  <dc:title>belinka.lib, копия</dc:title>
</cp:coreProperties>
</file>